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94" r:id="rId1"/>
  </p:sldMasterIdLst>
  <p:notesMasterIdLst>
    <p:notesMasterId r:id="rId13"/>
  </p:notesMasterIdLst>
  <p:handoutMasterIdLst>
    <p:handoutMasterId r:id="rId14"/>
  </p:handoutMasterIdLst>
  <p:sldIdLst>
    <p:sldId id="295" r:id="rId2"/>
    <p:sldId id="290" r:id="rId3"/>
    <p:sldId id="297" r:id="rId4"/>
    <p:sldId id="292" r:id="rId5"/>
    <p:sldId id="298" r:id="rId6"/>
    <p:sldId id="299" r:id="rId7"/>
    <p:sldId id="300" r:id="rId8"/>
    <p:sldId id="301" r:id="rId9"/>
    <p:sldId id="294" r:id="rId10"/>
    <p:sldId id="291" r:id="rId11"/>
    <p:sldId id="296" r:id="rId12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582" autoAdjust="0"/>
  </p:normalViewPr>
  <p:slideViewPr>
    <p:cSldViewPr snapToGrid="0" snapToObjects="1">
      <p:cViewPr varScale="1">
        <p:scale>
          <a:sx n="87" d="100"/>
          <a:sy n="87" d="100"/>
        </p:scale>
        <p:origin x="528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43-4F11-8EB5-C43D0999335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743-4F11-8EB5-C43D09993355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743-4F11-8EB5-C43D0999335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743-4F11-8EB5-C43D099933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0000"/>
                  <a:lumOff val="90000"/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855806048060696"/>
          <c:y val="0.93765847864695862"/>
          <c:w val="0.2628837840853252"/>
          <c:h val="6.234152135304128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2020/05/09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svg>
</file>

<file path=ppt/media/image11.png>
</file>

<file path=ppt/media/image12.jpg>
</file>

<file path=ppt/media/image13.jpg>
</file>

<file path=ppt/media/image14.png>
</file>

<file path=ppt/media/image15.png>
</file>

<file path=ppt/media/image16.jpeg>
</file>

<file path=ppt/media/image17.tiff>
</file>

<file path=ppt/media/image2.tiff>
</file>

<file path=ppt/media/image3.png>
</file>

<file path=ppt/media/image4.tiff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2020/05/09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2020/05/09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2020/05/09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67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B4C966-4E3F-438B-81D6-37AEA90695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21764-647E-4CC4-9385-D06ED31C78CC}" type="datetime1">
              <a:rPr lang="zh-CN" altLang="en-US" smtClean="0"/>
              <a:t>2020/05/09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656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2020/05/09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2020/05/10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0749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2020/05/09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2020/05/10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180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2020/05/10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530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2020/05/10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41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2020/05/10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323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11F88A-A534-4174-9FBC-575D03BE623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DA10F5A-E85F-49AB-A416-2A14DBFCA186}" type="datetime1">
              <a:rPr lang="zh-CN" altLang="en-US" smtClean="0"/>
              <a:t>2020/05/09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03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2020/05/09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2020/05/09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2020/05/09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2020/05/09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10" Type="http://schemas.openxmlformats.org/officeDocument/2006/relationships/image" Target="../media/image12.jp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By </a:t>
            </a:r>
            <a:r>
              <a:rPr lang="zh-CN" altLang="en-US" dirty="0"/>
              <a:t>米家龙</a:t>
            </a:r>
            <a:endParaRPr lang="zh-cn" dirty="0"/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73294"/>
            <a:ext cx="9844454" cy="1927810"/>
          </a:xfrm>
        </p:spPr>
        <p:txBody>
          <a:bodyPr rtlCol="0"/>
          <a:lstStyle/>
          <a:p>
            <a:pPr rtl="0"/>
            <a:r>
              <a:rPr lang="en-US" altLang="zh-CN" sz="8000" dirty="0"/>
              <a:t>Web</a:t>
            </a:r>
            <a:r>
              <a:rPr lang="zh-CN" altLang="en-US" sz="8000" dirty="0"/>
              <a:t>基础入门</a:t>
            </a:r>
            <a:endParaRPr lang="zh-cn" sz="8000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dirty="0"/>
              <a:t>标题幻灯片 5</a:t>
            </a:r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8201" y="2474615"/>
            <a:ext cx="4585854" cy="3093953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/>
              <a:t>副标题 A</a:t>
            </a:r>
          </a:p>
        </p:txBody>
      </p:sp>
      <p:sp>
        <p:nvSpPr>
          <p:cNvPr id="27" name="内容占位符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932749" y="2474615"/>
            <a:ext cx="4585854" cy="3093953"/>
          </a:xfrm>
        </p:spPr>
        <p:txBody>
          <a:bodyPr rtlCol="0"/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</a:t>
            </a:r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/>
              <a:t>副标题 B</a:t>
            </a:r>
          </a:p>
        </p:txBody>
      </p:sp>
    </p:spTree>
    <p:extLst>
      <p:ext uri="{BB962C8B-B14F-4D97-AF65-F5344CB8AC3E}">
        <p14:creationId xmlns:p14="http://schemas.microsoft.com/office/powerpoint/2010/main" val="2076961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B6C32-A61A-4511-A893-C906C3EB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6</a:t>
            </a:r>
          </a:p>
        </p:txBody>
      </p:sp>
      <p:graphicFrame>
        <p:nvGraphicFramePr>
          <p:cNvPr id="4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4EBBAEB0-64A5-4AAB-BD83-8E1FA8262ABA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687436771"/>
              </p:ext>
            </p:extLst>
          </p:nvPr>
        </p:nvGraphicFramePr>
        <p:xfrm>
          <a:off x="830263" y="1473797"/>
          <a:ext cx="10531475" cy="42888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28365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/>
          <a:lstStyle/>
          <a:p>
            <a:pPr rtl="0"/>
            <a:r>
              <a:rPr lang="zh-CN" altLang="en-US" dirty="0"/>
              <a:t>前言</a:t>
            </a:r>
            <a:r>
              <a:rPr lang="zh-cn" dirty="0"/>
              <a:t> </a:t>
            </a:r>
          </a:p>
          <a:p>
            <a:pPr rtl="0"/>
            <a:r>
              <a:rPr lang="en-US" altLang="zh-CN" dirty="0"/>
              <a:t>Web </a:t>
            </a:r>
            <a:r>
              <a:rPr lang="zh-CN" altLang="en-US" dirty="0"/>
              <a:t>基础三件套：</a:t>
            </a:r>
            <a:r>
              <a:rPr lang="en-US" altLang="zh-CN" dirty="0"/>
              <a:t>HTML</a:t>
            </a:r>
            <a:r>
              <a:rPr lang="zh-CN" altLang="en-US" dirty="0"/>
              <a:t>，</a:t>
            </a:r>
            <a:r>
              <a:rPr lang="en-US" altLang="zh-CN" dirty="0"/>
              <a:t>CSS</a:t>
            </a:r>
            <a:r>
              <a:rPr lang="zh-CN" altLang="en-US" dirty="0"/>
              <a:t>，</a:t>
            </a:r>
            <a:r>
              <a:rPr lang="en-US" altLang="zh-CN" dirty="0"/>
              <a:t>JavaScript</a:t>
            </a:r>
            <a:endParaRPr lang="zh-cn" dirty="0"/>
          </a:p>
          <a:p>
            <a:pPr rtl="0"/>
            <a:r>
              <a:rPr lang="en-US" altLang="zh-CN" dirty="0"/>
              <a:t>Angular </a:t>
            </a:r>
            <a:r>
              <a:rPr lang="zh-CN" altLang="en-US" dirty="0"/>
              <a:t>框架</a:t>
            </a:r>
            <a:endParaRPr lang="zh-cn" dirty="0"/>
          </a:p>
          <a:p>
            <a:pPr rtl="0"/>
            <a:r>
              <a:rPr lang="zh-CN" altLang="en-US" dirty="0"/>
              <a:t>设计模式</a:t>
            </a:r>
            <a:endParaRPr lang="en-US" altLang="zh-CN" dirty="0"/>
          </a:p>
          <a:p>
            <a:pPr lvl="1"/>
            <a:r>
              <a:rPr lang="en-US" altLang="zh-CN" dirty="0"/>
              <a:t>MVC</a:t>
            </a:r>
          </a:p>
          <a:p>
            <a:pPr lvl="1"/>
            <a:r>
              <a:rPr lang="en-US" altLang="zh-CN" dirty="0"/>
              <a:t>MVP</a:t>
            </a:r>
          </a:p>
          <a:p>
            <a:pPr lvl="1"/>
            <a:r>
              <a:rPr lang="en-US" altLang="zh-CN" dirty="0"/>
              <a:t>DDD</a:t>
            </a:r>
            <a:endParaRPr lang="zh-cn" dirty="0"/>
          </a:p>
          <a:p>
            <a:pPr rtl="0"/>
            <a:r>
              <a:rPr lang="zh-CN" altLang="en-US" dirty="0"/>
              <a:t>参考资料</a:t>
            </a:r>
            <a:r>
              <a:rPr lang="zh-cn" dirty="0"/>
              <a:t>.</a:t>
            </a:r>
          </a:p>
          <a:p>
            <a:pPr rtl="0"/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内容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endParaRPr lang="zh-cn" dirty="0"/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73294"/>
            <a:ext cx="9844454" cy="1927810"/>
          </a:xfrm>
        </p:spPr>
        <p:txBody>
          <a:bodyPr rtlCol="0"/>
          <a:lstStyle/>
          <a:p>
            <a:pPr rtl="0"/>
            <a:r>
              <a:rPr lang="zh-CN" altLang="en-US" sz="8000" dirty="0"/>
              <a:t>前言</a:t>
            </a:r>
            <a:endParaRPr lang="zh-cn" sz="8000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3112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4495765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学习 </a:t>
            </a:r>
            <a:r>
              <a:rPr lang="en-US" altLang="zh-CN" dirty="0"/>
              <a:t>Web </a:t>
            </a:r>
            <a:r>
              <a:rPr lang="zh-CN" altLang="en-US" dirty="0"/>
              <a:t>需要了解：</a:t>
            </a:r>
            <a:endParaRPr lang="en-US" altLang="zh-CN" dirty="0"/>
          </a:p>
          <a:p>
            <a:pPr lvl="1"/>
            <a:r>
              <a:rPr lang="zh-CN" altLang="en-US" dirty="0"/>
              <a:t>文本标记语言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样式表语言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JavaScript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38CEC64-FAC4-449F-BFC8-C1833F96A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9556" y="1336854"/>
            <a:ext cx="1265669" cy="126566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0E7ABD1-9D6A-4311-A558-B9ACD08513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7842" y="2544247"/>
            <a:ext cx="1265669" cy="114454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A44C848-F529-4215-BC43-481872B3EF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2855" y="2851379"/>
            <a:ext cx="1804477" cy="1209294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BA6D1886-1E67-4029-9CD9-CBA5687357B2}"/>
              </a:ext>
            </a:extLst>
          </p:cNvPr>
          <p:cNvSpPr/>
          <p:nvPr/>
        </p:nvSpPr>
        <p:spPr>
          <a:xfrm>
            <a:off x="3935369" y="3310715"/>
            <a:ext cx="2077592" cy="127404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9" name="图形 18">
            <a:extLst>
              <a:ext uri="{FF2B5EF4-FFF2-40B4-BE49-F238E27FC236}">
                <a16:creationId xmlns:a16="http://schemas.microsoft.com/office/drawing/2014/main" id="{2144C6D9-0B8F-4E3B-BAED-944B12502B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92390" y="3312774"/>
            <a:ext cx="2077592" cy="1274045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16382EBB-BE0E-40CF-93A0-8C24ED9A3F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0067" y="4775054"/>
            <a:ext cx="1587442" cy="1587442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39C94FB-0FC1-46D0-B31A-FA6CEABC573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39152" y="0"/>
            <a:ext cx="60528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4495765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/>
              <a:t>Web </a:t>
            </a:r>
            <a:r>
              <a:rPr lang="zh-CN" altLang="en-US" dirty="0"/>
              <a:t>的运作方式：</a:t>
            </a:r>
            <a:endParaRPr lang="en-US" altLang="zh-CN" dirty="0"/>
          </a:p>
          <a:p>
            <a:pPr lvl="1"/>
            <a:r>
              <a:rPr lang="zh-CN" altLang="en-US" dirty="0"/>
              <a:t>客户端 向 服务端 提交请求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lvl="1"/>
            <a:r>
              <a:rPr lang="zh-CN" altLang="en-US" dirty="0"/>
              <a:t>服务器解析请求，返回响应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客户端解析响应，展示结果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。。。。。。（循环上面三个步骤）</a:t>
            </a:r>
            <a:endParaRPr lang="en-US" altLang="zh-CN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29A4F2F-F3BD-4510-9637-4591188CC5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677" y="1896477"/>
            <a:ext cx="7154007" cy="261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82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endParaRPr lang="zh-cn" dirty="0"/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73294"/>
            <a:ext cx="9844454" cy="1927810"/>
          </a:xfrm>
        </p:spPr>
        <p:txBody>
          <a:bodyPr rtlCol="0"/>
          <a:lstStyle/>
          <a:p>
            <a:pPr rtl="0"/>
            <a:r>
              <a:rPr lang="zh-CN" altLang="en-US" sz="8000" dirty="0"/>
              <a:t>基础三件套</a:t>
            </a:r>
            <a:endParaRPr lang="zh-cn" sz="8000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1147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HTML</a:t>
            </a:r>
            <a:endParaRPr lang="zh-cn" dirty="0"/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8201" y="2474615"/>
            <a:ext cx="4585854" cy="3093953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超文本标记语言 </a:t>
            </a:r>
            <a:r>
              <a:rPr lang="en-US" altLang="zh-CN" dirty="0"/>
              <a:t>(</a:t>
            </a:r>
            <a:r>
              <a:rPr lang="zh-CN" altLang="en-US" dirty="0"/>
              <a:t>英语：</a:t>
            </a:r>
            <a:r>
              <a:rPr lang="en-US" altLang="zh-CN" dirty="0"/>
              <a:t>Hypertext Markup Language</a:t>
            </a:r>
            <a:r>
              <a:rPr lang="zh-CN" altLang="en-US" dirty="0"/>
              <a:t>，简称：</a:t>
            </a:r>
            <a:r>
              <a:rPr lang="en-US" altLang="zh-CN" dirty="0"/>
              <a:t>HTML ) </a:t>
            </a:r>
            <a:r>
              <a:rPr lang="zh-CN" altLang="en-US" dirty="0"/>
              <a:t>是一种用来结构化 </a:t>
            </a:r>
            <a:r>
              <a:rPr lang="en-US" altLang="zh-CN" dirty="0"/>
              <a:t>Web </a:t>
            </a:r>
            <a:r>
              <a:rPr lang="zh-CN" altLang="en-US" dirty="0"/>
              <a:t>网页及其内容的标记语言。</a:t>
            </a:r>
          </a:p>
          <a:p>
            <a:r>
              <a:rPr lang="zh-CN" altLang="en-US" dirty="0"/>
              <a:t>它由一系列的元素（</a:t>
            </a:r>
            <a:r>
              <a:rPr lang="en-US" altLang="zh-CN" dirty="0"/>
              <a:t>elements</a:t>
            </a:r>
            <a:r>
              <a:rPr lang="zh-CN" altLang="en-US" dirty="0"/>
              <a:t>）组成</a:t>
            </a:r>
            <a:endParaRPr lang="en-US" altLang="zh-CN" dirty="0"/>
          </a:p>
          <a:p>
            <a:r>
              <a:rPr lang="zh-CN" altLang="en-US" dirty="0"/>
              <a:t>这些元素包围内容，使其呈现或者工作。</a:t>
            </a:r>
            <a:endParaRPr lang="zh-cn" dirty="0"/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zh-CN" dirty="0"/>
              <a:t>HTML </a:t>
            </a:r>
            <a:r>
              <a:rPr lang="zh-CN" altLang="en-US" dirty="0"/>
              <a:t>是什么</a:t>
            </a:r>
            <a:endParaRPr lang="zh-cn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45B426D-16E1-47E9-AEA5-513A2F362B80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6275311" y="4690922"/>
            <a:ext cx="5929744" cy="877646"/>
          </a:xfrm>
        </p:spPr>
      </p:pic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zh-CN" dirty="0"/>
              <a:t>HTML </a:t>
            </a:r>
            <a:r>
              <a:rPr lang="zh-CN" altLang="en-US" dirty="0"/>
              <a:t>元素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CA1A8D5-457B-4FAC-96C0-D4160DA115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6019" y="2321849"/>
            <a:ext cx="4259776" cy="186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095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HTML</a:t>
            </a:r>
            <a:endParaRPr lang="zh-cn" dirty="0"/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8201" y="2474615"/>
            <a:ext cx="4585854" cy="3093953"/>
          </a:xfrm>
        </p:spPr>
        <p:txBody>
          <a:bodyPr rtlCol="0">
            <a:normAutofit fontScale="92500"/>
          </a:bodyPr>
          <a:lstStyle/>
          <a:p>
            <a:r>
              <a:rPr lang="en-US" altLang="zh-CN" dirty="0"/>
              <a:t>HTML </a:t>
            </a:r>
            <a:r>
              <a:rPr lang="zh-CN" altLang="en-US" dirty="0"/>
              <a:t>页面：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chemeClr val="bg2"/>
                </a:solidFill>
              </a:rPr>
              <a:t>HTML </a:t>
            </a:r>
            <a:r>
              <a:rPr lang="zh-CN" altLang="en-US" dirty="0">
                <a:solidFill>
                  <a:schemeClr val="bg2"/>
                </a:solidFill>
              </a:rPr>
              <a:t>头：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/>
              <a:t>HTML </a:t>
            </a:r>
            <a:r>
              <a:rPr lang="zh-CN" altLang="en-US" dirty="0"/>
              <a:t>身体：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zh-CN" altLang="en-US" dirty="0">
                <a:solidFill>
                  <a:srgbClr val="D4D4D4"/>
                </a:solidFill>
                <a:latin typeface="Consolas" panose="020B0609020204030204" pitchFamily="49" charset="0"/>
              </a:rPr>
              <a:t>整个页面的内容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zh-CN" altLang="en-US" dirty="0"/>
          </a:p>
          <a:p>
            <a:r>
              <a:rPr lang="en-US" altLang="zh-CN" dirty="0"/>
              <a:t>HTML </a:t>
            </a:r>
            <a:r>
              <a:rPr lang="zh-CN" altLang="en-US" dirty="0"/>
              <a:t>段落：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zh-CN" altLang="en-US" dirty="0">
                <a:solidFill>
                  <a:srgbClr val="D4D4D4"/>
                </a:solidFill>
                <a:latin typeface="Consolas" panose="020B0609020204030204" pitchFamily="49" charset="0"/>
              </a:rPr>
              <a:t>这是一个段落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/>
          </a:p>
          <a:p>
            <a:r>
              <a:rPr lang="en-US" altLang="zh-CN" dirty="0"/>
              <a:t>HTML </a:t>
            </a:r>
            <a:r>
              <a:rPr lang="zh-CN" altLang="en-US" dirty="0"/>
              <a:t>块：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zh-CN" altLang="en-US" dirty="0">
                <a:solidFill>
                  <a:srgbClr val="D4D4D4"/>
                </a:solidFill>
                <a:latin typeface="Consolas" panose="020B0609020204030204" pitchFamily="49" charset="0"/>
              </a:rPr>
              <a:t>一个块级元素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/>
          </a:p>
          <a:p>
            <a:r>
              <a:rPr lang="en-US" altLang="zh-CN" dirty="0"/>
              <a:t>HTML </a:t>
            </a:r>
            <a:r>
              <a:rPr lang="zh-CN" altLang="en-US" dirty="0"/>
              <a:t>行：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span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zh-CN" altLang="en-US" dirty="0">
                <a:solidFill>
                  <a:srgbClr val="D4D4D4"/>
                </a:solidFill>
                <a:latin typeface="Consolas" panose="020B0609020204030204" pitchFamily="49" charset="0"/>
              </a:rPr>
              <a:t>一个行内元素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span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zh-CN" dirty="0"/>
              <a:t>HTML </a:t>
            </a:r>
            <a:r>
              <a:rPr lang="zh-CN" altLang="en-US" dirty="0"/>
              <a:t>元素</a:t>
            </a:r>
            <a:endParaRPr lang="zh-cn" dirty="0"/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zh-CN" dirty="0"/>
              <a:t>HTML </a:t>
            </a:r>
            <a:r>
              <a:rPr lang="zh-CN" altLang="en-US" dirty="0"/>
              <a:t>文档结构</a:t>
            </a:r>
            <a:endParaRPr lang="zh-cn" dirty="0"/>
          </a:p>
        </p:txBody>
      </p:sp>
      <p:sp>
        <p:nvSpPr>
          <p:cNvPr id="9" name="内容占位符 15">
            <a:extLst>
              <a:ext uri="{FF2B5EF4-FFF2-40B4-BE49-F238E27FC236}">
                <a16:creationId xmlns:a16="http://schemas.microsoft.com/office/drawing/2014/main" id="{AA237260-0D39-4EC2-9D3C-ADF51B037C77}"/>
              </a:ext>
            </a:extLst>
          </p:cNvPr>
          <p:cNvSpPr txBox="1">
            <a:spLocks/>
          </p:cNvSpPr>
          <p:nvPr/>
        </p:nvSpPr>
        <p:spPr>
          <a:xfrm>
            <a:off x="6767947" y="2145323"/>
            <a:ext cx="5424056" cy="471267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&lt;!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DOCTYPE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zh-CN" dirty="0">
                <a:solidFill>
                  <a:srgbClr val="9CDCFE"/>
                </a:solidFill>
                <a:latin typeface="Consolas" panose="020B0609020204030204" pitchFamily="49" charset="0"/>
              </a:rPr>
              <a:t>html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meta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zh-CN" dirty="0">
                <a:solidFill>
                  <a:srgbClr val="9CDCFE"/>
                </a:solidFill>
                <a:latin typeface="Consolas" panose="020B0609020204030204" pitchFamily="49" charset="0"/>
              </a:rPr>
              <a:t>charset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"utf-8"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zh-CN" altLang="en-US" dirty="0">
                <a:solidFill>
                  <a:srgbClr val="D4D4D4"/>
                </a:solidFill>
                <a:latin typeface="Consolas" panose="020B0609020204030204" pitchFamily="49" charset="0"/>
              </a:rPr>
              <a:t>测试页面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zh-CN" altLang="en-US" dirty="0">
                <a:solidFill>
                  <a:srgbClr val="D4D4D4"/>
                </a:solidFill>
                <a:latin typeface="Consolas" panose="020B0609020204030204" pitchFamily="49" charset="0"/>
              </a:rPr>
              <a:t>测试内容</a:t>
            </a:r>
          </a:p>
          <a:p>
            <a:pPr marL="0" indent="0">
              <a:buNone/>
            </a:pPr>
            <a:r>
              <a:rPr lang="zh-CN" alt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dirty="0" err="1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zh-CN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"images/firefox-icon.png"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zh-CN" dirty="0">
                <a:solidFill>
                  <a:srgbClr val="9CDCFE"/>
                </a:solidFill>
                <a:latin typeface="Consolas" panose="020B0609020204030204" pitchFamily="49" charset="0"/>
              </a:rPr>
              <a:t>alt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zh-CN" altLang="en-US" dirty="0">
                <a:solidFill>
                  <a:srgbClr val="CE9178"/>
                </a:solidFill>
                <a:latin typeface="Consolas" panose="020B0609020204030204" pitchFamily="49" charset="0"/>
              </a:rPr>
              <a:t>测试图片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zh-CN" alt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n-US" altLang="zh-CN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351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25" descr="包含电缆、连接器、红色的图片">
            <a:extLst>
              <a:ext uri="{FF2B5EF4-FFF2-40B4-BE49-F238E27FC236}">
                <a16:creationId xmlns:a16="http://schemas.microsoft.com/office/drawing/2014/main" id="{62BA7BC3-92EE-1A48-9C9C-3DB49A92B7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chemeClr val="bg1"/>
          </a:solidFill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2DE8458-290E-F74E-88EF-CC9B0D626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4419600" y="1911927"/>
            <a:ext cx="7772400" cy="494607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" name="直角三角形 9">
            <a:extLst>
              <a:ext uri="{FF2B5EF4-FFF2-40B4-BE49-F238E27FC236}">
                <a16:creationId xmlns:a16="http://schemas.microsoft.com/office/drawing/2014/main" id="{B1537400-0358-1343-B656-C2349896C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04360" y="6070600"/>
            <a:ext cx="848217" cy="7874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2" name="椭圆形 22">
            <a:extLst>
              <a:ext uri="{FF2B5EF4-FFF2-40B4-BE49-F238E27FC236}">
                <a16:creationId xmlns:a16="http://schemas.microsoft.com/office/drawing/2014/main" id="{B41DA7E1-048D-BF4A-8246-F0AB8C788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6150843" y="2338331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3" name="直角三角形 12">
            <a:extLst>
              <a:ext uri="{FF2B5EF4-FFF2-40B4-BE49-F238E27FC236}">
                <a16:creationId xmlns:a16="http://schemas.microsoft.com/office/drawing/2014/main" id="{6C58813B-26BB-8549-A635-0966C79A0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61737" y="1896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D4CC38B3-E784-6745-B78F-8AB1641B6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65264" y="5380271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​​(S) 14">
            <a:extLst>
              <a:ext uri="{FF2B5EF4-FFF2-40B4-BE49-F238E27FC236}">
                <a16:creationId xmlns:a16="http://schemas.microsoft.com/office/drawing/2014/main" id="{44A75E66-4D82-114E-B2C1-2D90AA8B94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796401" y="1874737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312209" y="3530253"/>
            <a:ext cx="6049528" cy="2826095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 </a:t>
            </a:r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</p:spTree>
    <p:extLst>
      <p:ext uri="{BB962C8B-B14F-4D97-AF65-F5344CB8AC3E}">
        <p14:creationId xmlns:p14="http://schemas.microsoft.com/office/powerpoint/2010/main" val="9404460"/>
      </p:ext>
    </p:extLst>
  </p:cSld>
  <p:clrMapOvr>
    <a:masterClrMapping/>
  </p:clrMapOvr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{D3CBF11C-7A08-4AD1-9658-5CDEA56593ED}tf78318446</Template>
  <TotalTime>0</TotalTime>
  <Words>434</Words>
  <Application>Microsoft Office PowerPoint</Application>
  <PresentationFormat>宽屏</PresentationFormat>
  <Paragraphs>93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Meiryo UI</vt:lpstr>
      <vt:lpstr>Microsoft YaHei UI</vt:lpstr>
      <vt:lpstr>SimSun</vt:lpstr>
      <vt:lpstr>Arial</vt:lpstr>
      <vt:lpstr>Calibri</vt:lpstr>
      <vt:lpstr>Consolas</vt:lpstr>
      <vt:lpstr>Bold Tech</vt:lpstr>
      <vt:lpstr>Web基础入门</vt:lpstr>
      <vt:lpstr>内容</vt:lpstr>
      <vt:lpstr>前言</vt:lpstr>
      <vt:lpstr>前言</vt:lpstr>
      <vt:lpstr>前言</vt:lpstr>
      <vt:lpstr>基础三件套</vt:lpstr>
      <vt:lpstr>HTML</vt:lpstr>
      <vt:lpstr>HTML</vt:lpstr>
      <vt:lpstr>标题幻灯片 4</vt:lpstr>
      <vt:lpstr>标题幻灯片 5</vt:lpstr>
      <vt:lpstr>标题幻灯片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2020-05-09T11:42:22Z</dcterms:created>
  <dcterms:modified xsi:type="dcterms:W3CDTF">2020-05-10T16:31:21Z</dcterms:modified>
</cp:coreProperties>
</file>